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Raleway-regular.fntdata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c497d83f9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dc497d83f9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c497d83f9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dc497d83f9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c497d83f9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dc497d83f9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c718a2581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c718a2581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c497d83f9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dc497d83f9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c497d83f9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dc497d83f9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c497d83f9_0_5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dc497d83f9_0_5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c497d83f9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dc497d83f9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c497d83f9_0_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c497d83f9_0_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c497d83f9_0_4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dc497d83f9_0_4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>
            <p:ph idx="2" type="pic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1328738" y="1585913"/>
            <a:ext cx="2900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/>
          <p:nvPr>
            <p:ph idx="2" type="pic"/>
          </p:nvPr>
        </p:nvSpPr>
        <p:spPr>
          <a:xfrm>
            <a:off x="0" y="-3869"/>
            <a:ext cx="39291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type="title"/>
          </p:nvPr>
        </p:nvSpPr>
        <p:spPr>
          <a:xfrm>
            <a:off x="550069" y="1914525"/>
            <a:ext cx="28290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/>
          <p:nvPr>
            <p:ph idx="2" type="pic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type="title"/>
          </p:nvPr>
        </p:nvSpPr>
        <p:spPr>
          <a:xfrm>
            <a:off x="964545" y="1000594"/>
            <a:ext cx="27228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Black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8"/>
          <p:cNvSpPr txBox="1"/>
          <p:nvPr>
            <p:ph type="title"/>
          </p:nvPr>
        </p:nvSpPr>
        <p:spPr>
          <a:xfrm>
            <a:off x="664028" y="858918"/>
            <a:ext cx="24792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8"/>
          <p:cNvSpPr/>
          <p:nvPr>
            <p:ph idx="2" type="pic"/>
          </p:nvPr>
        </p:nvSpPr>
        <p:spPr>
          <a:xfrm>
            <a:off x="3557588" y="664029"/>
            <a:ext cx="4922400" cy="381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6" name="Google Shape;12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" name="Google Shape;1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6" name="Google Shape;1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0" name="Google Shape;140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5" name="Google Shape;14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/>
          <p:nvPr>
            <p:ph idx="2" type="pic"/>
          </p:nvPr>
        </p:nvSpPr>
        <p:spPr>
          <a:xfrm>
            <a:off x="664029" y="664029"/>
            <a:ext cx="3265800" cy="381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4" name="Google Shape;154;p41"/>
          <p:cNvSpPr txBox="1"/>
          <p:nvPr>
            <p:ph type="title"/>
          </p:nvPr>
        </p:nvSpPr>
        <p:spPr>
          <a:xfrm>
            <a:off x="5337926" y="1121406"/>
            <a:ext cx="32658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2"/>
          <p:cNvSpPr/>
          <p:nvPr>
            <p:ph idx="2" type="pic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7" name="Google Shape;157;p42"/>
          <p:cNvSpPr txBox="1"/>
          <p:nvPr>
            <p:ph type="title"/>
          </p:nvPr>
        </p:nvSpPr>
        <p:spPr>
          <a:xfrm>
            <a:off x="964545" y="1000594"/>
            <a:ext cx="27228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Black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/>
          <p:nvPr>
            <p:ph idx="2" type="pic"/>
          </p:nvPr>
        </p:nvSpPr>
        <p:spPr>
          <a:xfrm>
            <a:off x="885146" y="-142875"/>
            <a:ext cx="1769100" cy="37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type="title"/>
          </p:nvPr>
        </p:nvSpPr>
        <p:spPr>
          <a:xfrm>
            <a:off x="5657851" y="904568"/>
            <a:ext cx="2858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3"/>
          <p:cNvSpPr/>
          <p:nvPr>
            <p:ph idx="3" type="pic"/>
          </p:nvPr>
        </p:nvSpPr>
        <p:spPr>
          <a:xfrm>
            <a:off x="3042558" y="1733550"/>
            <a:ext cx="1769100" cy="371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4"/>
          <p:cNvSpPr/>
          <p:nvPr>
            <p:ph idx="2" type="pic"/>
          </p:nvPr>
        </p:nvSpPr>
        <p:spPr>
          <a:xfrm>
            <a:off x="0" y="-3869"/>
            <a:ext cx="39291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4" name="Google Shape;164;p44"/>
          <p:cNvSpPr txBox="1"/>
          <p:nvPr>
            <p:ph type="title"/>
          </p:nvPr>
        </p:nvSpPr>
        <p:spPr>
          <a:xfrm>
            <a:off x="550069" y="1914525"/>
            <a:ext cx="28290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5"/>
          <p:cNvSpPr/>
          <p:nvPr>
            <p:ph idx="2" type="pic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45"/>
          <p:cNvSpPr txBox="1"/>
          <p:nvPr>
            <p:ph type="title"/>
          </p:nvPr>
        </p:nvSpPr>
        <p:spPr>
          <a:xfrm>
            <a:off x="1874519" y="1988820"/>
            <a:ext cx="53952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6"/>
          <p:cNvSpPr txBox="1"/>
          <p:nvPr>
            <p:ph type="title"/>
          </p:nvPr>
        </p:nvSpPr>
        <p:spPr>
          <a:xfrm>
            <a:off x="1229194" y="539646"/>
            <a:ext cx="6685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8"/>
          <p:cNvSpPr/>
          <p:nvPr>
            <p:ph idx="2" type="pic"/>
          </p:nvPr>
        </p:nvSpPr>
        <p:spPr>
          <a:xfrm>
            <a:off x="5443538" y="642938"/>
            <a:ext cx="3700200" cy="385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3" name="Google Shape;173;p48"/>
          <p:cNvSpPr txBox="1"/>
          <p:nvPr>
            <p:ph type="title"/>
          </p:nvPr>
        </p:nvSpPr>
        <p:spPr>
          <a:xfrm>
            <a:off x="685800" y="971550"/>
            <a:ext cx="42861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9"/>
          <p:cNvSpPr/>
          <p:nvPr>
            <p:ph idx="2" type="pic"/>
          </p:nvPr>
        </p:nvSpPr>
        <p:spPr>
          <a:xfrm>
            <a:off x="0" y="0"/>
            <a:ext cx="25146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49"/>
          <p:cNvSpPr txBox="1"/>
          <p:nvPr>
            <p:ph type="title"/>
          </p:nvPr>
        </p:nvSpPr>
        <p:spPr>
          <a:xfrm>
            <a:off x="5153103" y="969442"/>
            <a:ext cx="3386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0"/>
          <p:cNvSpPr txBox="1"/>
          <p:nvPr>
            <p:ph type="title"/>
          </p:nvPr>
        </p:nvSpPr>
        <p:spPr>
          <a:xfrm>
            <a:off x="5793581" y="838508"/>
            <a:ext cx="24792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50"/>
          <p:cNvSpPr/>
          <p:nvPr>
            <p:ph idx="2" type="pic"/>
          </p:nvPr>
        </p:nvSpPr>
        <p:spPr>
          <a:xfrm>
            <a:off x="3557588" y="2571750"/>
            <a:ext cx="4922400" cy="190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0" name="Google Shape;180;p50"/>
          <p:cNvSpPr/>
          <p:nvPr>
            <p:ph idx="3" type="pic"/>
          </p:nvPr>
        </p:nvSpPr>
        <p:spPr>
          <a:xfrm>
            <a:off x="664028" y="664029"/>
            <a:ext cx="4922400" cy="190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1"/>
          <p:cNvSpPr txBox="1"/>
          <p:nvPr>
            <p:ph type="title"/>
          </p:nvPr>
        </p:nvSpPr>
        <p:spPr>
          <a:xfrm>
            <a:off x="664028" y="858918"/>
            <a:ext cx="2479200" cy="15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51"/>
          <p:cNvSpPr/>
          <p:nvPr>
            <p:ph idx="2" type="pic"/>
          </p:nvPr>
        </p:nvSpPr>
        <p:spPr>
          <a:xfrm>
            <a:off x="3557588" y="664029"/>
            <a:ext cx="4922400" cy="381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2"/>
          <p:cNvSpPr/>
          <p:nvPr>
            <p:ph idx="2" type="pic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52"/>
          <p:cNvSpPr txBox="1"/>
          <p:nvPr>
            <p:ph type="title"/>
          </p:nvPr>
        </p:nvSpPr>
        <p:spPr>
          <a:xfrm>
            <a:off x="5196199" y="1585913"/>
            <a:ext cx="2900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3"/>
          <p:cNvSpPr/>
          <p:nvPr>
            <p:ph idx="2" type="pic"/>
          </p:nvPr>
        </p:nvSpPr>
        <p:spPr>
          <a:xfrm>
            <a:off x="3857626" y="707571"/>
            <a:ext cx="3022200" cy="3390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p53"/>
          <p:cNvSpPr txBox="1"/>
          <p:nvPr>
            <p:ph type="title"/>
          </p:nvPr>
        </p:nvSpPr>
        <p:spPr>
          <a:xfrm>
            <a:off x="685801" y="1053997"/>
            <a:ext cx="26997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Black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4"/>
          <p:cNvSpPr/>
          <p:nvPr>
            <p:ph idx="2" type="pic"/>
          </p:nvPr>
        </p:nvSpPr>
        <p:spPr>
          <a:xfrm>
            <a:off x="0" y="-3869"/>
            <a:ext cx="9144000" cy="514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2" name="Google Shape;192;p54"/>
          <p:cNvSpPr txBox="1"/>
          <p:nvPr>
            <p:ph type="title"/>
          </p:nvPr>
        </p:nvSpPr>
        <p:spPr>
          <a:xfrm>
            <a:off x="1328738" y="1585913"/>
            <a:ext cx="29004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  <a:defRPr sz="41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6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0" name="Google Shape;200;p5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7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5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5" name="Google Shape;205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8" name="Google Shape;208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" name="Google Shape;214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0" name="Google Shape;220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80000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3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6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63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29" name="Google Shape;229;p6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234" name="Google Shape;234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5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65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5" name="Google Shape;19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6" name="Google Shape;196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.png"/><Relationship Id="rId7" Type="http://schemas.openxmlformats.org/officeDocument/2006/relationships/hyperlink" Target="https://github.com/tomytjandra" TargetMode="External"/><Relationship Id="rId8" Type="http://schemas.openxmlformats.org/officeDocument/2006/relationships/hyperlink" Target="https://www.linkedin.com/in/tomytjandra/" TargetMode="External"/><Relationship Id="rId10" Type="http://schemas.openxmlformats.org/officeDocument/2006/relationships/hyperlink" Target="https://emojipedia.org/snak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rgbClr val="C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67"/>
          <p:cNvSpPr txBox="1"/>
          <p:nvPr>
            <p:ph type="title"/>
          </p:nvPr>
        </p:nvSpPr>
        <p:spPr>
          <a:xfrm>
            <a:off x="3938299" y="1470150"/>
            <a:ext cx="48540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</a:pPr>
            <a:r>
              <a:rPr lang="en">
                <a:solidFill>
                  <a:srgbClr val="FFFFFF"/>
                </a:solidFill>
              </a:rPr>
              <a:t>Time Series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</a:pPr>
            <a:r>
              <a:rPr b="1" lang="en">
                <a:solidFill>
                  <a:srgbClr val="C00000"/>
                </a:solidFill>
              </a:rPr>
              <a:t>Forecasting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Roboto Black"/>
              <a:buNone/>
            </a:pPr>
            <a:r>
              <a:t/>
            </a:r>
            <a:endParaRPr/>
          </a:p>
        </p:txBody>
      </p:sp>
      <p:pic>
        <p:nvPicPr>
          <p:cNvPr id="248" name="Google Shape;2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7"/>
          <p:cNvSpPr txBox="1"/>
          <p:nvPr/>
        </p:nvSpPr>
        <p:spPr>
          <a:xfrm>
            <a:off x="3938300" y="2854675"/>
            <a:ext cx="21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Newton Night Online</a:t>
            </a:r>
            <a:endParaRPr sz="1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24 - 28 May 2021</a:t>
            </a:r>
            <a:endParaRPr sz="15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0" name="Google Shape;2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425" y="1536803"/>
            <a:ext cx="1955399" cy="206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6"/>
          <p:cNvSpPr txBox="1"/>
          <p:nvPr>
            <p:ph type="title"/>
          </p:nvPr>
        </p:nvSpPr>
        <p:spPr>
          <a:xfrm>
            <a:off x="471750" y="243700"/>
            <a:ext cx="2747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>
                <a:solidFill>
                  <a:schemeClr val="dk1"/>
                </a:solidFill>
              </a:rPr>
              <a:t>Forecasting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0" name="Google Shape;36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5" y="1212650"/>
            <a:ext cx="5500200" cy="296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6"/>
          <p:cNvPicPr preferRelativeResize="0"/>
          <p:nvPr/>
        </p:nvPicPr>
        <p:blipFill rotWithShape="1">
          <a:blip r:embed="rId5">
            <a:alphaModFix/>
          </a:blip>
          <a:srcRect b="10568" l="17076" r="16759" t="17535"/>
          <a:stretch/>
        </p:blipFill>
        <p:spPr>
          <a:xfrm>
            <a:off x="5416375" y="2046500"/>
            <a:ext cx="3328950" cy="1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8"/>
          <p:cNvSpPr/>
          <p:nvPr/>
        </p:nvSpPr>
        <p:spPr>
          <a:xfrm>
            <a:off x="5715000" y="0"/>
            <a:ext cx="3449100" cy="51435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438" y="1149125"/>
            <a:ext cx="2134224" cy="2134224"/>
          </a:xfrm>
          <a:prstGeom prst="rect">
            <a:avLst/>
          </a:prstGeom>
          <a:noFill/>
          <a:ln>
            <a:noFill/>
          </a:ln>
          <a:effectLst>
            <a:outerShdw blurRad="500063" rotWithShape="0" algn="bl">
              <a:srgbClr val="F3F3F3">
                <a:alpha val="20000"/>
              </a:srgbClr>
            </a:outerShdw>
          </a:effectLst>
        </p:spPr>
      </p:pic>
      <p:sp>
        <p:nvSpPr>
          <p:cNvPr id="257" name="Google Shape;257;p68"/>
          <p:cNvSpPr txBox="1"/>
          <p:nvPr/>
        </p:nvSpPr>
        <p:spPr>
          <a:xfrm>
            <a:off x="5715000" y="3720200"/>
            <a:ext cx="34491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D9D9"/>
                </a:solidFill>
              </a:rPr>
              <a:t>TOMY</a:t>
            </a:r>
            <a:endParaRPr b="1" sz="2500"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D9D9D9"/>
                </a:solidFill>
              </a:rPr>
              <a:t>TJANDRA</a:t>
            </a:r>
            <a:endParaRPr b="1" sz="2500">
              <a:solidFill>
                <a:srgbClr val="D9D9D9"/>
              </a:solidFill>
            </a:endParaRPr>
          </a:p>
        </p:txBody>
      </p:sp>
      <p:pic>
        <p:nvPicPr>
          <p:cNvPr id="258" name="Google Shape;25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451" y="4321888"/>
            <a:ext cx="41148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464" y="4299013"/>
            <a:ext cx="457201" cy="45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550" y="429901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8"/>
          <p:cNvSpPr txBox="1"/>
          <p:nvPr/>
        </p:nvSpPr>
        <p:spPr>
          <a:xfrm>
            <a:off x="630750" y="4360825"/>
            <a:ext cx="1198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tomytjandra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68"/>
          <p:cNvSpPr txBox="1"/>
          <p:nvPr/>
        </p:nvSpPr>
        <p:spPr>
          <a:xfrm>
            <a:off x="2352450" y="4360825"/>
            <a:ext cx="1086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tomytjandra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68"/>
          <p:cNvSpPr txBox="1"/>
          <p:nvPr/>
        </p:nvSpPr>
        <p:spPr>
          <a:xfrm>
            <a:off x="4028850" y="4360825"/>
            <a:ext cx="1441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tomy@algorit.ma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68"/>
          <p:cNvSpPr txBox="1"/>
          <p:nvPr/>
        </p:nvSpPr>
        <p:spPr>
          <a:xfrm>
            <a:off x="1019988" y="1004750"/>
            <a:ext cx="4695000" cy="25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Instructor at Algoritma Data Science School since January 2020</a:t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Computer Science and Mathematics, </a:t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Graduated in 2019</a:t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Pythonist</a:t>
            </a:r>
            <a:endParaRPr b="1" sz="19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5" name="Google Shape;265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/>
          <p:nvPr/>
        </p:nvSpPr>
        <p:spPr>
          <a:xfrm>
            <a:off x="374675" y="916500"/>
            <a:ext cx="63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</a:rPr>
              <a:t>👨🏻‍🏫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7" name="Google Shape;267;p68"/>
          <p:cNvSpPr txBox="1"/>
          <p:nvPr/>
        </p:nvSpPr>
        <p:spPr>
          <a:xfrm>
            <a:off x="374675" y="1769788"/>
            <a:ext cx="63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FFFFFF"/>
                </a:highlight>
              </a:rPr>
              <a:t>🎓</a:t>
            </a:r>
            <a:endParaRPr sz="2500"/>
          </a:p>
        </p:txBody>
      </p:sp>
      <p:sp>
        <p:nvSpPr>
          <p:cNvPr id="268" name="Google Shape;268;p68"/>
          <p:cNvSpPr txBox="1"/>
          <p:nvPr/>
        </p:nvSpPr>
        <p:spPr>
          <a:xfrm>
            <a:off x="374675" y="2623063"/>
            <a:ext cx="630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A0DAB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🐍</a:t>
            </a:r>
            <a:endParaRPr sz="2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9"/>
          <p:cNvSpPr txBox="1"/>
          <p:nvPr>
            <p:ph type="title"/>
          </p:nvPr>
        </p:nvSpPr>
        <p:spPr>
          <a:xfrm>
            <a:off x="313375" y="1200700"/>
            <a:ext cx="85206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think about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Series?</a:t>
            </a:r>
            <a:endParaRPr/>
          </a:p>
        </p:txBody>
      </p:sp>
      <p:sp>
        <p:nvSpPr>
          <p:cNvPr id="274" name="Google Shape;274;p69"/>
          <p:cNvSpPr/>
          <p:nvPr/>
        </p:nvSpPr>
        <p:spPr>
          <a:xfrm>
            <a:off x="173925" y="2877375"/>
            <a:ext cx="462300" cy="22662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69"/>
          <p:cNvSpPr/>
          <p:nvPr/>
        </p:nvSpPr>
        <p:spPr>
          <a:xfrm>
            <a:off x="844825" y="3294825"/>
            <a:ext cx="447300" cy="1848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69"/>
          <p:cNvSpPr/>
          <p:nvPr/>
        </p:nvSpPr>
        <p:spPr>
          <a:xfrm>
            <a:off x="1530625" y="3011550"/>
            <a:ext cx="462300" cy="2132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9"/>
          <p:cNvSpPr/>
          <p:nvPr/>
        </p:nvSpPr>
        <p:spPr>
          <a:xfrm>
            <a:off x="2247900" y="3011425"/>
            <a:ext cx="462300" cy="2132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9"/>
          <p:cNvSpPr/>
          <p:nvPr/>
        </p:nvSpPr>
        <p:spPr>
          <a:xfrm>
            <a:off x="2948600" y="3294825"/>
            <a:ext cx="447300" cy="1848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9"/>
          <p:cNvSpPr/>
          <p:nvPr/>
        </p:nvSpPr>
        <p:spPr>
          <a:xfrm>
            <a:off x="3679125" y="3637725"/>
            <a:ext cx="462300" cy="1505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9"/>
          <p:cNvSpPr/>
          <p:nvPr/>
        </p:nvSpPr>
        <p:spPr>
          <a:xfrm>
            <a:off x="4350025" y="3294825"/>
            <a:ext cx="447300" cy="1848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9"/>
          <p:cNvSpPr/>
          <p:nvPr/>
        </p:nvSpPr>
        <p:spPr>
          <a:xfrm>
            <a:off x="5035825" y="3011550"/>
            <a:ext cx="462300" cy="2132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69"/>
          <p:cNvSpPr/>
          <p:nvPr/>
        </p:nvSpPr>
        <p:spPr>
          <a:xfrm>
            <a:off x="5753100" y="3101000"/>
            <a:ext cx="462300" cy="2042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69"/>
          <p:cNvSpPr/>
          <p:nvPr/>
        </p:nvSpPr>
        <p:spPr>
          <a:xfrm>
            <a:off x="6453800" y="3294825"/>
            <a:ext cx="447300" cy="1848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69"/>
          <p:cNvSpPr/>
          <p:nvPr/>
        </p:nvSpPr>
        <p:spPr>
          <a:xfrm>
            <a:off x="7184325" y="3637725"/>
            <a:ext cx="462300" cy="15057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9"/>
          <p:cNvSpPr/>
          <p:nvPr/>
        </p:nvSpPr>
        <p:spPr>
          <a:xfrm>
            <a:off x="7855225" y="3294825"/>
            <a:ext cx="447300" cy="1848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9"/>
          <p:cNvSpPr/>
          <p:nvPr/>
        </p:nvSpPr>
        <p:spPr>
          <a:xfrm>
            <a:off x="8541025" y="2698475"/>
            <a:ext cx="462300" cy="244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70"/>
          <p:cNvSpPr txBox="1"/>
          <p:nvPr>
            <p:ph type="title"/>
          </p:nvPr>
        </p:nvSpPr>
        <p:spPr>
          <a:xfrm>
            <a:off x="471750" y="243700"/>
            <a:ext cx="2747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>
                <a:solidFill>
                  <a:srgbClr val="FFFFFF"/>
                </a:solidFill>
              </a:rPr>
              <a:t>Mindmap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94" name="Google Shape;2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25" y="961300"/>
            <a:ext cx="8601549" cy="3800975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6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1"/>
          <p:cNvSpPr/>
          <p:nvPr>
            <p:ph idx="2" type="pic"/>
          </p:nvPr>
        </p:nvSpPr>
        <p:spPr>
          <a:xfrm>
            <a:off x="0" y="1"/>
            <a:ext cx="9144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1" name="Google Shape;301;p71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71"/>
          <p:cNvSpPr/>
          <p:nvPr/>
        </p:nvSpPr>
        <p:spPr>
          <a:xfrm>
            <a:off x="657246" y="2883732"/>
            <a:ext cx="3821100" cy="1624500"/>
          </a:xfrm>
          <a:prstGeom prst="roundRect">
            <a:avLst>
              <a:gd fmla="val 8586" name="adj"/>
            </a:avLst>
          </a:prstGeom>
          <a:solidFill>
            <a:schemeClr val="lt1"/>
          </a:solidFill>
          <a:ln>
            <a:noFill/>
          </a:ln>
          <a:effectLst>
            <a:outerShdw blurRad="2921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71"/>
          <p:cNvSpPr/>
          <p:nvPr/>
        </p:nvSpPr>
        <p:spPr>
          <a:xfrm>
            <a:off x="4665688" y="2883732"/>
            <a:ext cx="3821100" cy="1624500"/>
          </a:xfrm>
          <a:prstGeom prst="roundRect">
            <a:avLst>
              <a:gd fmla="val 8586" name="adj"/>
            </a:avLst>
          </a:prstGeom>
          <a:solidFill>
            <a:schemeClr val="lt1"/>
          </a:solidFill>
          <a:ln>
            <a:noFill/>
          </a:ln>
          <a:effectLst>
            <a:outerShdw blurRad="2921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71"/>
          <p:cNvSpPr txBox="1"/>
          <p:nvPr/>
        </p:nvSpPr>
        <p:spPr>
          <a:xfrm>
            <a:off x="1007200" y="3022489"/>
            <a:ext cx="3121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Time Series</a:t>
            </a:r>
            <a:endParaRPr b="1" sz="1500">
              <a:solidFill>
                <a:srgbClr val="C00000"/>
              </a:solidFill>
            </a:endParaRPr>
          </a:p>
        </p:txBody>
      </p:sp>
      <p:sp>
        <p:nvSpPr>
          <p:cNvPr id="305" name="Google Shape;305;p71"/>
          <p:cNvSpPr txBox="1"/>
          <p:nvPr/>
        </p:nvSpPr>
        <p:spPr>
          <a:xfrm>
            <a:off x="766675" y="3471025"/>
            <a:ext cx="3625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Data yang dikumpulkan dari waktu ke waktu pada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interval yang tetap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, dan disusun secara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berurutan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sesuai waktunya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71"/>
          <p:cNvSpPr txBox="1"/>
          <p:nvPr/>
        </p:nvSpPr>
        <p:spPr>
          <a:xfrm>
            <a:off x="5015642" y="3022489"/>
            <a:ext cx="3121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Forecasting</a:t>
            </a:r>
            <a:endParaRPr b="1" sz="1500"/>
          </a:p>
        </p:txBody>
      </p:sp>
      <p:sp>
        <p:nvSpPr>
          <p:cNvPr id="307" name="Google Shape;307;p71"/>
          <p:cNvSpPr txBox="1"/>
          <p:nvPr/>
        </p:nvSpPr>
        <p:spPr>
          <a:xfrm>
            <a:off x="4775350" y="3471025"/>
            <a:ext cx="3625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Pembuatan model untuk mempelajari data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historis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, dengan tujuan </a:t>
            </a: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memprediksi nilai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di masa depan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" name="Google Shape;3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13" y="723850"/>
            <a:ext cx="3400279" cy="20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25" y="723849"/>
            <a:ext cx="3764000" cy="202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975" y="92425"/>
            <a:ext cx="1538025" cy="5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72"/>
          <p:cNvSpPr txBox="1"/>
          <p:nvPr>
            <p:ph type="title"/>
          </p:nvPr>
        </p:nvSpPr>
        <p:spPr>
          <a:xfrm>
            <a:off x="837150" y="1056775"/>
            <a:ext cx="16623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 sz="2000">
                <a:solidFill>
                  <a:schemeClr val="dk1"/>
                </a:solidFill>
              </a:rPr>
              <a:t>Regression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17" name="Google Shape;3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925" y="1148875"/>
            <a:ext cx="51530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2"/>
          <p:cNvSpPr txBox="1"/>
          <p:nvPr>
            <p:ph type="title"/>
          </p:nvPr>
        </p:nvSpPr>
        <p:spPr>
          <a:xfrm>
            <a:off x="386700" y="1670525"/>
            <a:ext cx="25632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Predictor: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Faktor eksternal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(variable lain)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19" name="Google Shape;319;p72"/>
          <p:cNvCxnSpPr/>
          <p:nvPr/>
        </p:nvCxnSpPr>
        <p:spPr>
          <a:xfrm>
            <a:off x="5372100" y="1664950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72"/>
          <p:cNvCxnSpPr/>
          <p:nvPr/>
        </p:nvCxnSpPr>
        <p:spPr>
          <a:xfrm rot="10800000">
            <a:off x="3590100" y="1870025"/>
            <a:ext cx="478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72"/>
          <p:cNvCxnSpPr/>
          <p:nvPr/>
        </p:nvCxnSpPr>
        <p:spPr>
          <a:xfrm rot="10800000">
            <a:off x="3593750" y="1626550"/>
            <a:ext cx="0" cy="24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72"/>
          <p:cNvCxnSpPr/>
          <p:nvPr/>
        </p:nvCxnSpPr>
        <p:spPr>
          <a:xfrm>
            <a:off x="6631175" y="1669625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72"/>
          <p:cNvCxnSpPr/>
          <p:nvPr/>
        </p:nvCxnSpPr>
        <p:spPr>
          <a:xfrm>
            <a:off x="8365125" y="1669625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72"/>
          <p:cNvSpPr txBox="1"/>
          <p:nvPr>
            <p:ph type="title"/>
          </p:nvPr>
        </p:nvSpPr>
        <p:spPr>
          <a:xfrm>
            <a:off x="4734675" y="1989550"/>
            <a:ext cx="256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Korelasi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72"/>
          <p:cNvSpPr txBox="1"/>
          <p:nvPr>
            <p:ph type="title"/>
          </p:nvPr>
        </p:nvSpPr>
        <p:spPr>
          <a:xfrm>
            <a:off x="837150" y="2639750"/>
            <a:ext cx="16623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 sz="2000">
                <a:solidFill>
                  <a:schemeClr val="dk1"/>
                </a:solidFill>
              </a:rPr>
              <a:t>Forecasting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326" name="Google Shape;32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270" y="2731849"/>
            <a:ext cx="5632342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72"/>
          <p:cNvSpPr txBox="1"/>
          <p:nvPr>
            <p:ph type="title"/>
          </p:nvPr>
        </p:nvSpPr>
        <p:spPr>
          <a:xfrm>
            <a:off x="277050" y="3265250"/>
            <a:ext cx="27825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Predictor: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 target di waktu lalu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28" name="Google Shape;328;p72"/>
          <p:cNvCxnSpPr/>
          <p:nvPr/>
        </p:nvCxnSpPr>
        <p:spPr>
          <a:xfrm>
            <a:off x="5294475" y="3303650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72"/>
          <p:cNvCxnSpPr/>
          <p:nvPr/>
        </p:nvCxnSpPr>
        <p:spPr>
          <a:xfrm rot="10800000">
            <a:off x="3436225" y="3508675"/>
            <a:ext cx="5089800" cy="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72"/>
          <p:cNvCxnSpPr/>
          <p:nvPr/>
        </p:nvCxnSpPr>
        <p:spPr>
          <a:xfrm rot="10800000">
            <a:off x="3439925" y="3265250"/>
            <a:ext cx="0" cy="24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72"/>
          <p:cNvCxnSpPr/>
          <p:nvPr/>
        </p:nvCxnSpPr>
        <p:spPr>
          <a:xfrm>
            <a:off x="6705950" y="3308325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72"/>
          <p:cNvCxnSpPr/>
          <p:nvPr/>
        </p:nvCxnSpPr>
        <p:spPr>
          <a:xfrm>
            <a:off x="8516100" y="3308325"/>
            <a:ext cx="0" cy="20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72"/>
          <p:cNvSpPr txBox="1"/>
          <p:nvPr>
            <p:ph type="title"/>
          </p:nvPr>
        </p:nvSpPr>
        <p:spPr>
          <a:xfrm>
            <a:off x="4734675" y="3657375"/>
            <a:ext cx="2563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Auto</a:t>
            </a: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korelasi</a:t>
            </a:r>
            <a:endParaRPr sz="15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3"/>
          <p:cNvSpPr txBox="1"/>
          <p:nvPr>
            <p:ph type="title"/>
          </p:nvPr>
        </p:nvSpPr>
        <p:spPr>
          <a:xfrm>
            <a:off x="471750" y="243700"/>
            <a:ext cx="67659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>
                <a:solidFill>
                  <a:schemeClr val="dk1"/>
                </a:solidFill>
              </a:rPr>
              <a:t>Additive and Multiplicative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40" name="Google Shape;340;p73"/>
          <p:cNvPicPr preferRelativeResize="0"/>
          <p:nvPr/>
        </p:nvPicPr>
        <p:blipFill rotWithShape="1">
          <a:blip r:embed="rId4">
            <a:alphaModFix/>
          </a:blip>
          <a:srcRect b="0" l="8753" r="8745" t="9247"/>
          <a:stretch/>
        </p:blipFill>
        <p:spPr>
          <a:xfrm>
            <a:off x="1656833" y="961300"/>
            <a:ext cx="5830333" cy="39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75" y="814250"/>
            <a:ext cx="7206650" cy="387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6" name="Google Shape;3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050" y="-1"/>
            <a:ext cx="1806950" cy="6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75"/>
          <p:cNvSpPr txBox="1"/>
          <p:nvPr>
            <p:ph type="title"/>
          </p:nvPr>
        </p:nvSpPr>
        <p:spPr>
          <a:xfrm>
            <a:off x="471750" y="243700"/>
            <a:ext cx="2747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</a:pPr>
            <a:r>
              <a:rPr b="1" lang="en">
                <a:solidFill>
                  <a:schemeClr val="dk1"/>
                </a:solidFill>
              </a:rPr>
              <a:t>Forecasting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53" name="Google Shape;35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225" y="961300"/>
            <a:ext cx="6105525" cy="3790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